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g" ContentType="image/pn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media/image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91" r:id="rId3"/>
    <p:sldId id="284" r:id="rId4"/>
    <p:sldId id="289" r:id="rId5"/>
    <p:sldId id="286" r:id="rId6"/>
    <p:sldId id="287" r:id="rId7"/>
    <p:sldId id="288" r:id="rId8"/>
    <p:sldId id="29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1" autoAdjust="0"/>
    <p:restoredTop sz="94660"/>
  </p:normalViewPr>
  <p:slideViewPr>
    <p:cSldViewPr snapToGrid="0">
      <p:cViewPr varScale="1">
        <p:scale>
          <a:sx n="114" d="100"/>
          <a:sy n="114" d="100"/>
        </p:scale>
        <p:origin x="546"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400" dirty="0"/>
              <a:t>Cost Comparison</a:t>
            </a:r>
          </a:p>
        </c:rich>
      </c:tx>
      <c:overlay val="0"/>
      <c:spPr>
        <a:noFill/>
        <a:ln>
          <a:solidFill>
            <a:schemeClr val="bg1"/>
          </a:solid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scatterChart>
        <c:scatterStyle val="lineMarker"/>
        <c:varyColors val="0"/>
        <c:ser>
          <c:idx val="0"/>
          <c:order val="0"/>
          <c:tx>
            <c:v>Soltec Manifold</c:v>
          </c:tx>
          <c:spPr>
            <a:ln w="25400" cap="rnd">
              <a:noFill/>
              <a:round/>
            </a:ln>
            <a:effectLst>
              <a:outerShdw blurRad="50800" dist="38100" dir="5400000" rotWithShape="0">
                <a:srgbClr val="000000">
                  <a:alpha val="35000"/>
                </a:srgbClr>
              </a:outerShdw>
            </a:effectLst>
          </c:spPr>
          <c:marker>
            <c:symbol val="circle"/>
            <c:size val="6"/>
            <c:spPr>
              <a:gradFill rotWithShape="1">
                <a:gsLst>
                  <a:gs pos="0">
                    <a:schemeClr val="accent1">
                      <a:tint val="96000"/>
                      <a:lumMod val="100000"/>
                    </a:schemeClr>
                  </a:gs>
                  <a:gs pos="78000">
                    <a:schemeClr val="accent1">
                      <a:shade val="94000"/>
                      <a:lumMod val="94000"/>
                    </a:schemeClr>
                  </a:gs>
                </a:gsLst>
                <a:lin ang="5400000" scaled="0"/>
              </a:gradFill>
              <a:ln w="9525" cap="rnd">
                <a:solidFill>
                  <a:schemeClr val="accent1"/>
                </a:solidFill>
                <a:roun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marker>
          <c:trendline>
            <c:spPr>
              <a:ln w="19050" cap="rnd">
                <a:solidFill>
                  <a:schemeClr val="accent1"/>
                </a:solidFill>
                <a:prstDash val="sysDash"/>
              </a:ln>
              <a:effectLst/>
            </c:spPr>
            <c:trendlineType val="linear"/>
            <c:dispRSqr val="0"/>
            <c:dispEq val="0"/>
          </c:trendline>
          <c:xVal>
            <c:numRef>
              <c:f>Sheet1!$J$6:$J$15</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Sheet1!$K$6:$K$15</c:f>
              <c:numCache>
                <c:formatCode>General</c:formatCode>
                <c:ptCount val="10"/>
                <c:pt idx="0">
                  <c:v>3950</c:v>
                </c:pt>
                <c:pt idx="1">
                  <c:v>4390</c:v>
                </c:pt>
                <c:pt idx="2">
                  <c:v>4830</c:v>
                </c:pt>
                <c:pt idx="3">
                  <c:v>5270</c:v>
                </c:pt>
                <c:pt idx="4">
                  <c:v>5710</c:v>
                </c:pt>
                <c:pt idx="5">
                  <c:v>6150</c:v>
                </c:pt>
                <c:pt idx="6">
                  <c:v>6590</c:v>
                </c:pt>
                <c:pt idx="7">
                  <c:v>7030</c:v>
                </c:pt>
                <c:pt idx="8">
                  <c:v>7470</c:v>
                </c:pt>
                <c:pt idx="9">
                  <c:v>7910</c:v>
                </c:pt>
              </c:numCache>
            </c:numRef>
          </c:yVal>
          <c:smooth val="0"/>
          <c:extLst>
            <c:ext xmlns:c16="http://schemas.microsoft.com/office/drawing/2014/chart" uri="{C3380CC4-5D6E-409C-BE32-E72D297353CC}">
              <c16:uniqueId val="{00000000-2C4C-4588-83D2-5C6D514EB674}"/>
            </c:ext>
          </c:extLst>
        </c:ser>
        <c:ser>
          <c:idx val="1"/>
          <c:order val="1"/>
          <c:tx>
            <c:v>Soltec Long Tube</c:v>
          </c:tx>
          <c:spPr>
            <a:ln w="25400" cap="rnd">
              <a:noFill/>
              <a:round/>
            </a:ln>
            <a:effectLst>
              <a:outerShdw blurRad="50800" dist="38100" dir="5400000" rotWithShape="0">
                <a:srgbClr val="000000">
                  <a:alpha val="35000"/>
                </a:srgbClr>
              </a:outerShdw>
            </a:effectLst>
          </c:spPr>
          <c:marker>
            <c:symbol val="circle"/>
            <c:size val="6"/>
            <c:spPr>
              <a:gradFill rotWithShape="1">
                <a:gsLst>
                  <a:gs pos="0">
                    <a:schemeClr val="accent2">
                      <a:tint val="96000"/>
                      <a:lumMod val="100000"/>
                    </a:schemeClr>
                  </a:gs>
                  <a:gs pos="78000">
                    <a:schemeClr val="accent2">
                      <a:shade val="94000"/>
                      <a:lumMod val="94000"/>
                    </a:schemeClr>
                  </a:gs>
                </a:gsLst>
                <a:lin ang="5400000" scaled="0"/>
              </a:gradFill>
              <a:ln w="9525" cap="rnd">
                <a:solidFill>
                  <a:schemeClr val="accent2"/>
                </a:solidFill>
                <a:roun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marker>
          <c:trendline>
            <c:spPr>
              <a:ln w="19050" cap="rnd">
                <a:solidFill>
                  <a:schemeClr val="accent2"/>
                </a:solidFill>
                <a:prstDash val="sysDash"/>
              </a:ln>
              <a:effectLst/>
            </c:spPr>
            <c:trendlineType val="linear"/>
            <c:dispRSqr val="0"/>
            <c:dispEq val="0"/>
          </c:trendline>
          <c:xVal>
            <c:numRef>
              <c:f>Sheet1!$J$6:$J$15</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Sheet1!$L$6:$L$15</c:f>
              <c:numCache>
                <c:formatCode>General</c:formatCode>
                <c:ptCount val="10"/>
                <c:pt idx="0">
                  <c:v>14316</c:v>
                </c:pt>
                <c:pt idx="1">
                  <c:v>16361</c:v>
                </c:pt>
                <c:pt idx="2">
                  <c:v>18406</c:v>
                </c:pt>
                <c:pt idx="3">
                  <c:v>20451</c:v>
                </c:pt>
                <c:pt idx="4">
                  <c:v>22496</c:v>
                </c:pt>
                <c:pt idx="5">
                  <c:v>24541</c:v>
                </c:pt>
                <c:pt idx="6">
                  <c:v>26586</c:v>
                </c:pt>
                <c:pt idx="7">
                  <c:v>28631</c:v>
                </c:pt>
                <c:pt idx="8">
                  <c:v>30676</c:v>
                </c:pt>
                <c:pt idx="9">
                  <c:v>32721</c:v>
                </c:pt>
              </c:numCache>
            </c:numRef>
          </c:yVal>
          <c:smooth val="0"/>
          <c:extLst>
            <c:ext xmlns:c16="http://schemas.microsoft.com/office/drawing/2014/chart" uri="{C3380CC4-5D6E-409C-BE32-E72D297353CC}">
              <c16:uniqueId val="{00000001-2C4C-4588-83D2-5C6D514EB674}"/>
            </c:ext>
          </c:extLst>
        </c:ser>
        <c:ser>
          <c:idx val="2"/>
          <c:order val="2"/>
          <c:tx>
            <c:v>Competition Manifold</c:v>
          </c:tx>
          <c:spPr>
            <a:ln w="25400" cap="rnd">
              <a:noFill/>
              <a:round/>
            </a:ln>
            <a:effectLst>
              <a:outerShdw blurRad="50800" dist="38100" dir="5400000" rotWithShape="0">
                <a:srgbClr val="000000">
                  <a:alpha val="35000"/>
                </a:srgbClr>
              </a:outerShdw>
            </a:effectLst>
          </c:spPr>
          <c:marker>
            <c:symbol val="circle"/>
            <c:size val="6"/>
            <c:spPr>
              <a:gradFill rotWithShape="1">
                <a:gsLst>
                  <a:gs pos="0">
                    <a:schemeClr val="accent3">
                      <a:tint val="96000"/>
                      <a:lumMod val="100000"/>
                    </a:schemeClr>
                  </a:gs>
                  <a:gs pos="78000">
                    <a:schemeClr val="accent3">
                      <a:shade val="94000"/>
                      <a:lumMod val="94000"/>
                    </a:schemeClr>
                  </a:gs>
                </a:gsLst>
                <a:lin ang="5400000" scaled="0"/>
              </a:gradFill>
              <a:ln w="9525" cap="rnd">
                <a:solidFill>
                  <a:schemeClr val="accent3"/>
                </a:solidFill>
                <a:roun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marker>
          <c:trendline>
            <c:spPr>
              <a:ln w="19050" cap="rnd">
                <a:solidFill>
                  <a:srgbClr val="FF0000"/>
                </a:solidFill>
                <a:prstDash val="sysDash"/>
              </a:ln>
              <a:effectLst/>
            </c:spPr>
            <c:trendlineType val="exp"/>
            <c:dispRSqr val="0"/>
            <c:dispEq val="0"/>
          </c:trendline>
          <c:xVal>
            <c:numRef>
              <c:f>Sheet1!$J$6:$J$15</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Sheet1!$M$6:$M$15</c:f>
              <c:numCache>
                <c:formatCode>General</c:formatCode>
                <c:ptCount val="10"/>
                <c:pt idx="0">
                  <c:v>1524</c:v>
                </c:pt>
                <c:pt idx="1">
                  <c:v>3048</c:v>
                </c:pt>
                <c:pt idx="2">
                  <c:v>6096</c:v>
                </c:pt>
                <c:pt idx="3">
                  <c:v>12192</c:v>
                </c:pt>
                <c:pt idx="4">
                  <c:v>24384</c:v>
                </c:pt>
                <c:pt idx="5">
                  <c:v>48768</c:v>
                </c:pt>
                <c:pt idx="6">
                  <c:v>97536</c:v>
                </c:pt>
                <c:pt idx="7">
                  <c:v>195072</c:v>
                </c:pt>
                <c:pt idx="8">
                  <c:v>390144</c:v>
                </c:pt>
                <c:pt idx="9">
                  <c:v>780288</c:v>
                </c:pt>
              </c:numCache>
            </c:numRef>
          </c:yVal>
          <c:smooth val="0"/>
          <c:extLst>
            <c:ext xmlns:c16="http://schemas.microsoft.com/office/drawing/2014/chart" uri="{C3380CC4-5D6E-409C-BE32-E72D297353CC}">
              <c16:uniqueId val="{00000002-2C4C-4588-83D2-5C6D514EB674}"/>
            </c:ext>
          </c:extLst>
        </c:ser>
        <c:ser>
          <c:idx val="3"/>
          <c:order val="3"/>
          <c:tx>
            <c:v>Competition Long Tube</c:v>
          </c:tx>
          <c:spPr>
            <a:ln w="25400" cap="rnd">
              <a:noFill/>
              <a:round/>
            </a:ln>
            <a:effectLst>
              <a:outerShdw blurRad="50800" dist="38100" dir="5400000" rotWithShape="0">
                <a:srgbClr val="000000">
                  <a:alpha val="35000"/>
                </a:srgbClr>
              </a:outerShdw>
            </a:effectLst>
          </c:spPr>
          <c:marker>
            <c:symbol val="circle"/>
            <c:size val="6"/>
            <c:spPr>
              <a:gradFill rotWithShape="1">
                <a:gsLst>
                  <a:gs pos="0">
                    <a:schemeClr val="accent4">
                      <a:tint val="96000"/>
                      <a:lumMod val="100000"/>
                    </a:schemeClr>
                  </a:gs>
                  <a:gs pos="78000">
                    <a:schemeClr val="accent4">
                      <a:shade val="94000"/>
                      <a:lumMod val="94000"/>
                    </a:schemeClr>
                  </a:gs>
                </a:gsLst>
                <a:lin ang="5400000" scaled="0"/>
              </a:gradFill>
              <a:ln w="9525" cap="rnd">
                <a:solidFill>
                  <a:schemeClr val="accent4"/>
                </a:solidFill>
                <a:roun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marker>
          <c:trendline>
            <c:spPr>
              <a:ln w="19050" cap="rnd">
                <a:solidFill>
                  <a:srgbClr val="FF0000"/>
                </a:solidFill>
                <a:prstDash val="sysDash"/>
              </a:ln>
              <a:effectLst/>
            </c:spPr>
            <c:trendlineType val="exp"/>
            <c:dispRSqr val="0"/>
            <c:dispEq val="0"/>
          </c:trendline>
          <c:xVal>
            <c:numRef>
              <c:f>Sheet1!$J$6:$J$15</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Sheet1!$N$6:$N$15</c:f>
              <c:numCache>
                <c:formatCode>General</c:formatCode>
                <c:ptCount val="10"/>
                <c:pt idx="0">
                  <c:v>5330</c:v>
                </c:pt>
                <c:pt idx="1">
                  <c:v>10660</c:v>
                </c:pt>
                <c:pt idx="2">
                  <c:v>21320</c:v>
                </c:pt>
                <c:pt idx="3">
                  <c:v>42640</c:v>
                </c:pt>
                <c:pt idx="4">
                  <c:v>85280</c:v>
                </c:pt>
                <c:pt idx="5">
                  <c:v>170560</c:v>
                </c:pt>
                <c:pt idx="6">
                  <c:v>341120</c:v>
                </c:pt>
                <c:pt idx="7">
                  <c:v>682240</c:v>
                </c:pt>
                <c:pt idx="8">
                  <c:v>1364480</c:v>
                </c:pt>
                <c:pt idx="9">
                  <c:v>2728960</c:v>
                </c:pt>
              </c:numCache>
            </c:numRef>
          </c:yVal>
          <c:smooth val="0"/>
          <c:extLst>
            <c:ext xmlns:c16="http://schemas.microsoft.com/office/drawing/2014/chart" uri="{C3380CC4-5D6E-409C-BE32-E72D297353CC}">
              <c16:uniqueId val="{00000003-2C4C-4588-83D2-5C6D514EB674}"/>
            </c:ext>
          </c:extLst>
        </c:ser>
        <c:dLbls>
          <c:showLegendKey val="0"/>
          <c:showVal val="0"/>
          <c:showCatName val="0"/>
          <c:showSerName val="0"/>
          <c:showPercent val="0"/>
          <c:showBubbleSize val="0"/>
        </c:dLbls>
        <c:axId val="546030608"/>
        <c:axId val="546038480"/>
      </c:scatterChart>
      <c:valAx>
        <c:axId val="546030608"/>
        <c:scaling>
          <c:orientation val="minMax"/>
          <c:max val="10"/>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n-US"/>
                  <a:t>Quantity</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546038480"/>
        <c:crosses val="autoZero"/>
        <c:crossBetween val="midCat"/>
      </c:valAx>
      <c:valAx>
        <c:axId val="546038480"/>
        <c:scaling>
          <c:orientation val="minMax"/>
          <c:max val="10000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n-US"/>
                  <a:t>Cost ($)</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546030608"/>
        <c:crosses val="autoZero"/>
        <c:crossBetween val="midCat"/>
        <c:majorUnit val="20000"/>
        <c:min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19A8D9-D9BB-44A5-85D1-D25150877C56}"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7BE6-E4FC-4700-94B3-C7467C0952B6}" type="slidenum">
              <a:rPr lang="en-US" smtClean="0"/>
              <a:t>‹#›</a:t>
            </a:fld>
            <a:endParaRPr lang="en-US"/>
          </a:p>
        </p:txBody>
      </p:sp>
    </p:spTree>
    <p:extLst>
      <p:ext uri="{BB962C8B-B14F-4D97-AF65-F5344CB8AC3E}">
        <p14:creationId xmlns:p14="http://schemas.microsoft.com/office/powerpoint/2010/main" val="280413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19A8D9-D9BB-44A5-85D1-D25150877C56}"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7BE6-E4FC-4700-94B3-C7467C0952B6}" type="slidenum">
              <a:rPr lang="en-US" smtClean="0"/>
              <a:t>‹#›</a:t>
            </a:fld>
            <a:endParaRPr lang="en-US"/>
          </a:p>
        </p:txBody>
      </p:sp>
    </p:spTree>
    <p:extLst>
      <p:ext uri="{BB962C8B-B14F-4D97-AF65-F5344CB8AC3E}">
        <p14:creationId xmlns:p14="http://schemas.microsoft.com/office/powerpoint/2010/main" val="428698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19A8D9-D9BB-44A5-85D1-D25150877C56}"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7BE6-E4FC-4700-94B3-C7467C0952B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36236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19A8D9-D9BB-44A5-85D1-D25150877C56}"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7BE6-E4FC-4700-94B3-C7467C0952B6}" type="slidenum">
              <a:rPr lang="en-US" smtClean="0"/>
              <a:t>‹#›</a:t>
            </a:fld>
            <a:endParaRPr lang="en-US"/>
          </a:p>
        </p:txBody>
      </p:sp>
    </p:spTree>
    <p:extLst>
      <p:ext uri="{BB962C8B-B14F-4D97-AF65-F5344CB8AC3E}">
        <p14:creationId xmlns:p14="http://schemas.microsoft.com/office/powerpoint/2010/main" val="3427707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19A8D9-D9BB-44A5-85D1-D25150877C56}"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7BE6-E4FC-4700-94B3-C7467C0952B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5688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19A8D9-D9BB-44A5-85D1-D25150877C56}"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7BE6-E4FC-4700-94B3-C7467C0952B6}" type="slidenum">
              <a:rPr lang="en-US" smtClean="0"/>
              <a:t>‹#›</a:t>
            </a:fld>
            <a:endParaRPr lang="en-US"/>
          </a:p>
        </p:txBody>
      </p:sp>
    </p:spTree>
    <p:extLst>
      <p:ext uri="{BB962C8B-B14F-4D97-AF65-F5344CB8AC3E}">
        <p14:creationId xmlns:p14="http://schemas.microsoft.com/office/powerpoint/2010/main" val="115196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19A8D9-D9BB-44A5-85D1-D25150877C56}"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7BE6-E4FC-4700-94B3-C7467C0952B6}" type="slidenum">
              <a:rPr lang="en-US" smtClean="0"/>
              <a:t>‹#›</a:t>
            </a:fld>
            <a:endParaRPr lang="en-US"/>
          </a:p>
        </p:txBody>
      </p:sp>
    </p:spTree>
    <p:extLst>
      <p:ext uri="{BB962C8B-B14F-4D97-AF65-F5344CB8AC3E}">
        <p14:creationId xmlns:p14="http://schemas.microsoft.com/office/powerpoint/2010/main" val="1151599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19A8D9-D9BB-44A5-85D1-D25150877C56}"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7BE6-E4FC-4700-94B3-C7467C0952B6}" type="slidenum">
              <a:rPr lang="en-US" smtClean="0"/>
              <a:t>‹#›</a:t>
            </a:fld>
            <a:endParaRPr lang="en-US"/>
          </a:p>
        </p:txBody>
      </p:sp>
    </p:spTree>
    <p:extLst>
      <p:ext uri="{BB962C8B-B14F-4D97-AF65-F5344CB8AC3E}">
        <p14:creationId xmlns:p14="http://schemas.microsoft.com/office/powerpoint/2010/main" val="426380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19A8D9-D9BB-44A5-85D1-D25150877C56}"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7BE6-E4FC-4700-94B3-C7467C0952B6}" type="slidenum">
              <a:rPr lang="en-US" smtClean="0"/>
              <a:t>‹#›</a:t>
            </a:fld>
            <a:endParaRPr lang="en-US"/>
          </a:p>
        </p:txBody>
      </p:sp>
    </p:spTree>
    <p:extLst>
      <p:ext uri="{BB962C8B-B14F-4D97-AF65-F5344CB8AC3E}">
        <p14:creationId xmlns:p14="http://schemas.microsoft.com/office/powerpoint/2010/main" val="3981529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19A8D9-D9BB-44A5-85D1-D25150877C56}"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E7BE6-E4FC-4700-94B3-C7467C0952B6}" type="slidenum">
              <a:rPr lang="en-US" smtClean="0"/>
              <a:t>‹#›</a:t>
            </a:fld>
            <a:endParaRPr lang="en-US"/>
          </a:p>
        </p:txBody>
      </p:sp>
    </p:spTree>
    <p:extLst>
      <p:ext uri="{BB962C8B-B14F-4D97-AF65-F5344CB8AC3E}">
        <p14:creationId xmlns:p14="http://schemas.microsoft.com/office/powerpoint/2010/main" val="264609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19A8D9-D9BB-44A5-85D1-D25150877C56}"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E7BE6-E4FC-4700-94B3-C7467C0952B6}" type="slidenum">
              <a:rPr lang="en-US" smtClean="0"/>
              <a:t>‹#›</a:t>
            </a:fld>
            <a:endParaRPr lang="en-US"/>
          </a:p>
        </p:txBody>
      </p:sp>
    </p:spTree>
    <p:extLst>
      <p:ext uri="{BB962C8B-B14F-4D97-AF65-F5344CB8AC3E}">
        <p14:creationId xmlns:p14="http://schemas.microsoft.com/office/powerpoint/2010/main" val="1668667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9A8D9-D9BB-44A5-85D1-D25150877C56}" type="datetimeFigureOut">
              <a:rPr lang="en-US" smtClean="0"/>
              <a:t>9/2/2022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E7BE6-E4FC-4700-94B3-C7467C0952B6}" type="slidenum">
              <a:rPr lang="en-US" smtClean="0"/>
              <a:t>‹#›</a:t>
            </a:fld>
            <a:endParaRPr lang="en-US"/>
          </a:p>
        </p:txBody>
      </p:sp>
    </p:spTree>
    <p:extLst>
      <p:ext uri="{BB962C8B-B14F-4D97-AF65-F5344CB8AC3E}">
        <p14:creationId xmlns:p14="http://schemas.microsoft.com/office/powerpoint/2010/main" val="316060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19A8D9-D9BB-44A5-85D1-D25150877C56}" type="datetimeFigureOut">
              <a:rPr lang="en-US" smtClean="0"/>
              <a:t>9/2/2022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E7BE6-E4FC-4700-94B3-C7467C0952B6}" type="slidenum">
              <a:rPr lang="en-US" smtClean="0"/>
              <a:t>‹#›</a:t>
            </a:fld>
            <a:endParaRPr lang="en-US"/>
          </a:p>
        </p:txBody>
      </p:sp>
    </p:spTree>
    <p:extLst>
      <p:ext uri="{BB962C8B-B14F-4D97-AF65-F5344CB8AC3E}">
        <p14:creationId xmlns:p14="http://schemas.microsoft.com/office/powerpoint/2010/main" val="250236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9A8D9-D9BB-44A5-85D1-D25150877C56}" type="datetimeFigureOut">
              <a:rPr lang="en-US" smtClean="0"/>
              <a:t>9/2/2022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E7BE6-E4FC-4700-94B3-C7467C0952B6}" type="slidenum">
              <a:rPr lang="en-US" smtClean="0"/>
              <a:t>‹#›</a:t>
            </a:fld>
            <a:endParaRPr lang="en-US"/>
          </a:p>
        </p:txBody>
      </p:sp>
    </p:spTree>
    <p:extLst>
      <p:ext uri="{BB962C8B-B14F-4D97-AF65-F5344CB8AC3E}">
        <p14:creationId xmlns:p14="http://schemas.microsoft.com/office/powerpoint/2010/main" val="108063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19A8D9-D9BB-44A5-85D1-D25150877C56}"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E7BE6-E4FC-4700-94B3-C7467C0952B6}" type="slidenum">
              <a:rPr lang="en-US" smtClean="0"/>
              <a:t>‹#›</a:t>
            </a:fld>
            <a:endParaRPr lang="en-US"/>
          </a:p>
        </p:txBody>
      </p:sp>
    </p:spTree>
    <p:extLst>
      <p:ext uri="{BB962C8B-B14F-4D97-AF65-F5344CB8AC3E}">
        <p14:creationId xmlns:p14="http://schemas.microsoft.com/office/powerpoint/2010/main" val="406308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519A8D9-D9BB-44A5-85D1-D25150877C56}"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E7BE6-E4FC-4700-94B3-C7467C0952B6}" type="slidenum">
              <a:rPr lang="en-US" smtClean="0"/>
              <a:t>‹#›</a:t>
            </a:fld>
            <a:endParaRPr lang="en-US"/>
          </a:p>
        </p:txBody>
      </p:sp>
    </p:spTree>
    <p:extLst>
      <p:ext uri="{BB962C8B-B14F-4D97-AF65-F5344CB8AC3E}">
        <p14:creationId xmlns:p14="http://schemas.microsoft.com/office/powerpoint/2010/main" val="2800903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19A8D9-D9BB-44A5-85D1-D25150877C56}" type="datetimeFigureOut">
              <a:rPr lang="en-US" smtClean="0"/>
              <a:t>9/2/2022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10E7BE6-E4FC-4700-94B3-C7467C0952B6}" type="slidenum">
              <a:rPr lang="en-US" smtClean="0"/>
              <a:t>‹#›</a:t>
            </a:fld>
            <a:endParaRPr lang="en-US"/>
          </a:p>
        </p:txBody>
      </p:sp>
    </p:spTree>
    <p:extLst>
      <p:ext uri="{BB962C8B-B14F-4D97-AF65-F5344CB8AC3E}">
        <p14:creationId xmlns:p14="http://schemas.microsoft.com/office/powerpoint/2010/main" val="3311457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cid:image006.jpg@01D7322D.A6C403E0" TargetMode="External"/><Relationship Id="rId5" Type="http://schemas.openxmlformats.org/officeDocument/2006/relationships/image" Target="../media/image4.jpeg"/><Relationship Id="rId4" Type="http://schemas.openxmlformats.org/officeDocument/2006/relationships/image" Target="cid:image002.jpg@01D7322D.A6C403E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58500" cy="1001816"/>
          </a:xfrm>
          <a:prstGeom prst="rect">
            <a:avLst/>
          </a:prstGeom>
        </p:spPr>
      </p:pic>
      <p:sp>
        <p:nvSpPr>
          <p:cNvPr id="6" name="TextBox 5"/>
          <p:cNvSpPr txBox="1"/>
          <p:nvPr/>
        </p:nvSpPr>
        <p:spPr>
          <a:xfrm>
            <a:off x="829250" y="270075"/>
            <a:ext cx="9514029" cy="523220"/>
          </a:xfrm>
          <a:prstGeom prst="rect">
            <a:avLst/>
          </a:prstGeom>
          <a:noFill/>
        </p:spPr>
        <p:txBody>
          <a:bodyPr wrap="square" rtlCol="0">
            <a:spAutoFit/>
          </a:bodyPr>
          <a:lstStyle/>
          <a:p>
            <a:pPr algn="ctr"/>
            <a:r>
              <a:rPr lang="en-US" sz="2800" dirty="0">
                <a:solidFill>
                  <a:schemeClr val="accent1">
                    <a:lumMod val="50000"/>
                  </a:schemeClr>
                </a:solidFill>
                <a:latin typeface="Colonna MT" panose="04020805060202030203" pitchFamily="82" charset="0"/>
              </a:rPr>
              <a:t>- </a:t>
            </a:r>
            <a:r>
              <a:rPr lang="en-US" sz="2400" dirty="0">
                <a:solidFill>
                  <a:schemeClr val="accent1">
                    <a:lumMod val="50000"/>
                  </a:schemeClr>
                </a:solidFill>
                <a:latin typeface="Colonna MT" panose="04020805060202030203" pitchFamily="82" charset="0"/>
              </a:rPr>
              <a:t>RAPID PRODUCTION OF WATER SOLUBLE CORES -</a:t>
            </a:r>
            <a:endParaRPr lang="en-US" sz="3600" dirty="0">
              <a:solidFill>
                <a:schemeClr val="accent1">
                  <a:lumMod val="50000"/>
                </a:schemeClr>
              </a:solidFill>
              <a:latin typeface="Colonna MT" panose="04020805060202030203" pitchFamily="82" charset="0"/>
            </a:endParaRPr>
          </a:p>
        </p:txBody>
      </p:sp>
      <p:cxnSp>
        <p:nvCxnSpPr>
          <p:cNvPr id="3" name="Straight Connector 2"/>
          <p:cNvCxnSpPr>
            <a:cxnSpLocks/>
          </p:cNvCxnSpPr>
          <p:nvPr/>
        </p:nvCxnSpPr>
        <p:spPr>
          <a:xfrm flipV="1">
            <a:off x="0" y="1001816"/>
            <a:ext cx="12192000" cy="1325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E285CF2-FD8D-488C-9008-A482D9400E64}"/>
              </a:ext>
            </a:extLst>
          </p:cNvPr>
          <p:cNvSpPr/>
          <p:nvPr/>
        </p:nvSpPr>
        <p:spPr>
          <a:xfrm>
            <a:off x="505637" y="3390519"/>
            <a:ext cx="9249501" cy="3293209"/>
          </a:xfrm>
          <a:prstGeom prst="rect">
            <a:avLst/>
          </a:prstGeom>
        </p:spPr>
        <p:txBody>
          <a:bodyPr wrap="square">
            <a:spAutoFit/>
          </a:bodyPr>
          <a:lstStyle/>
          <a:p>
            <a:pPr algn="ctr"/>
            <a:r>
              <a:rPr lang="en-US" sz="1600" dirty="0"/>
              <a:t>Water soluble mandrels are more and more in demand. It is an easy way to fabricate </a:t>
            </a:r>
          </a:p>
          <a:p>
            <a:pPr algn="ctr"/>
            <a:r>
              <a:rPr lang="en-US" sz="1600" dirty="0"/>
              <a:t>complex and seamless composite parts.</a:t>
            </a:r>
          </a:p>
          <a:p>
            <a:pPr algn="ctr"/>
            <a:r>
              <a:rPr lang="en-US" sz="1600" dirty="0"/>
              <a:t>SOLTEC developed a unique rapid production method of mandrels. SOLTEC mandrels are </a:t>
            </a:r>
          </a:p>
          <a:p>
            <a:pPr algn="ctr"/>
            <a:r>
              <a:rPr lang="en-US" sz="1600" dirty="0"/>
              <a:t>produced faster, less expensive and in almost any sizes with tight tolerances in comparison to other mandrel fabricators. Many of our customers started to use mandrels from other water mandrel producers but changed vendors after having many issues with their former mandrel suppliers. We are proud to be part of the tooling department for many OEMs and composite aerospace fabricators. We are part of the prototype development to the serial production of mandrels for many existing and future aircraft. Our mandrels range in size from a few inches up to 15ft. The mandrels can be exposed to high temperatures and pressures making autoclave applications possible. The dimensional stability of mandrels is absolutely leading in the industry and beside the delivery time and process one of the main reasons why customers change to our rapid mandrel fabrication. </a:t>
            </a:r>
          </a:p>
        </p:txBody>
      </p:sp>
      <p:pic>
        <p:nvPicPr>
          <p:cNvPr id="8" name="Picture 7">
            <a:extLst>
              <a:ext uri="{FF2B5EF4-FFF2-40B4-BE49-F238E27FC236}">
                <a16:creationId xmlns:a16="http://schemas.microsoft.com/office/drawing/2014/main" id="{A54448DD-D1AF-4A7E-B8AF-5DDE781AA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224" y="1213171"/>
            <a:ext cx="6620976" cy="2017328"/>
          </a:xfrm>
          <a:prstGeom prst="rect">
            <a:avLst/>
          </a:prstGeom>
        </p:spPr>
      </p:pic>
    </p:spTree>
    <p:extLst>
      <p:ext uri="{BB962C8B-B14F-4D97-AF65-F5344CB8AC3E}">
        <p14:creationId xmlns:p14="http://schemas.microsoft.com/office/powerpoint/2010/main" val="1600220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58500" cy="1001816"/>
          </a:xfrm>
          <a:prstGeom prst="rect">
            <a:avLst/>
          </a:prstGeom>
        </p:spPr>
      </p:pic>
      <p:cxnSp>
        <p:nvCxnSpPr>
          <p:cNvPr id="3" name="Straight Connector 2"/>
          <p:cNvCxnSpPr>
            <a:cxnSpLocks/>
          </p:cNvCxnSpPr>
          <p:nvPr/>
        </p:nvCxnSpPr>
        <p:spPr>
          <a:xfrm flipV="1">
            <a:off x="0" y="1001816"/>
            <a:ext cx="12192000" cy="1325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7">
            <a:extLst>
              <a:ext uri="{FF2B5EF4-FFF2-40B4-BE49-F238E27FC236}">
                <a16:creationId xmlns:a16="http://schemas.microsoft.com/office/drawing/2014/main" id="{594009BF-86BE-4EEC-B749-6AB36B22EAB8}"/>
              </a:ext>
            </a:extLst>
          </p:cNvPr>
          <p:cNvGraphicFramePr>
            <a:graphicFrameLocks noGrp="1"/>
          </p:cNvGraphicFramePr>
          <p:nvPr>
            <p:extLst>
              <p:ext uri="{D42A27DB-BD31-4B8C-83A1-F6EECF244321}">
                <p14:modId xmlns:p14="http://schemas.microsoft.com/office/powerpoint/2010/main" val="2174466614"/>
              </p:ext>
            </p:extLst>
          </p:nvPr>
        </p:nvGraphicFramePr>
        <p:xfrm>
          <a:off x="628183" y="1542626"/>
          <a:ext cx="9916161" cy="4394200"/>
        </p:xfrm>
        <a:graphic>
          <a:graphicData uri="http://schemas.openxmlformats.org/drawingml/2006/table">
            <a:tbl>
              <a:tblPr firstRow="1" bandRow="1">
                <a:tableStyleId>{5C22544A-7EE6-4342-B048-85BDC9FD1C3A}</a:tableStyleId>
              </a:tblPr>
              <a:tblGrid>
                <a:gridCol w="3583940">
                  <a:extLst>
                    <a:ext uri="{9D8B030D-6E8A-4147-A177-3AD203B41FA5}">
                      <a16:colId xmlns:a16="http://schemas.microsoft.com/office/drawing/2014/main" val="1930471849"/>
                    </a:ext>
                  </a:extLst>
                </a:gridCol>
                <a:gridCol w="3284220">
                  <a:extLst>
                    <a:ext uri="{9D8B030D-6E8A-4147-A177-3AD203B41FA5}">
                      <a16:colId xmlns:a16="http://schemas.microsoft.com/office/drawing/2014/main" val="823994192"/>
                    </a:ext>
                  </a:extLst>
                </a:gridCol>
                <a:gridCol w="3048001">
                  <a:extLst>
                    <a:ext uri="{9D8B030D-6E8A-4147-A177-3AD203B41FA5}">
                      <a16:colId xmlns:a16="http://schemas.microsoft.com/office/drawing/2014/main" val="3651246222"/>
                    </a:ext>
                  </a:extLst>
                </a:gridCol>
              </a:tblGrid>
              <a:tr h="370840">
                <a:tc>
                  <a:txBody>
                    <a:bodyPr/>
                    <a:lstStyle/>
                    <a:p>
                      <a:r>
                        <a:rPr lang="en-US" dirty="0"/>
                        <a:t>MANDREL PROPERTIES/SUPPLIERS</a:t>
                      </a:r>
                    </a:p>
                  </a:txBody>
                  <a:tcPr/>
                </a:tc>
                <a:tc>
                  <a:txBody>
                    <a:bodyPr/>
                    <a:lstStyle/>
                    <a:p>
                      <a:r>
                        <a:rPr lang="en-US" dirty="0"/>
                        <a:t>Competitors </a:t>
                      </a:r>
                    </a:p>
                    <a:p>
                      <a:r>
                        <a:rPr lang="en-US" dirty="0"/>
                        <a:t>(</a:t>
                      </a:r>
                      <a:r>
                        <a:rPr lang="en-US" dirty="0" err="1"/>
                        <a:t>ExOne</a:t>
                      </a:r>
                      <a:r>
                        <a:rPr lang="en-US" dirty="0"/>
                        <a:t>, ACM </a:t>
                      </a:r>
                      <a:r>
                        <a:rPr lang="en-US" dirty="0" err="1"/>
                        <a:t>etc</a:t>
                      </a:r>
                      <a:r>
                        <a:rPr lang="en-US" dirty="0"/>
                        <a:t>)</a:t>
                      </a:r>
                    </a:p>
                  </a:txBody>
                  <a:tcPr/>
                </a:tc>
                <a:tc>
                  <a:txBody>
                    <a:bodyPr/>
                    <a:lstStyle/>
                    <a:p>
                      <a:r>
                        <a:rPr lang="en-US" dirty="0"/>
                        <a:t>SOLTEC</a:t>
                      </a:r>
                    </a:p>
                  </a:txBody>
                  <a:tcPr/>
                </a:tc>
                <a:extLst>
                  <a:ext uri="{0D108BD9-81ED-4DB2-BD59-A6C34878D82A}">
                    <a16:rowId xmlns:a16="http://schemas.microsoft.com/office/drawing/2014/main" val="2340218755"/>
                  </a:ext>
                </a:extLst>
              </a:tr>
              <a:tr h="370840">
                <a:tc>
                  <a:txBody>
                    <a:bodyPr/>
                    <a:lstStyle/>
                    <a:p>
                      <a:r>
                        <a:rPr lang="en-US" dirty="0"/>
                        <a:t>- Size vs tolerances</a:t>
                      </a:r>
                    </a:p>
                  </a:txBody>
                  <a:tcPr/>
                </a:tc>
                <a:tc>
                  <a:txBody>
                    <a:bodyPr/>
                    <a:lstStyle/>
                    <a:p>
                      <a:r>
                        <a:rPr lang="en-US" dirty="0"/>
                        <a:t>+/-0.030” UP TO 30IN</a:t>
                      </a:r>
                    </a:p>
                    <a:p>
                      <a:r>
                        <a:rPr lang="en-US" dirty="0"/>
                        <a:t>=/-0.060” up to 100in</a:t>
                      </a:r>
                    </a:p>
                  </a:txBody>
                  <a:tcPr/>
                </a:tc>
                <a:tc>
                  <a:txBody>
                    <a:bodyPr/>
                    <a:lstStyle/>
                    <a:p>
                      <a:r>
                        <a:rPr lang="en-US" dirty="0"/>
                        <a:t>+/- 0.010” up to 60in CMM</a:t>
                      </a:r>
                    </a:p>
                    <a:p>
                      <a:r>
                        <a:rPr lang="en-US" dirty="0"/>
                        <a:t>+/- 0.030” up to 15ft </a:t>
                      </a:r>
                    </a:p>
                  </a:txBody>
                  <a:tcPr/>
                </a:tc>
                <a:extLst>
                  <a:ext uri="{0D108BD9-81ED-4DB2-BD59-A6C34878D82A}">
                    <a16:rowId xmlns:a16="http://schemas.microsoft.com/office/drawing/2014/main" val="1639470873"/>
                  </a:ext>
                </a:extLst>
              </a:tr>
              <a:tr h="370840">
                <a:tc>
                  <a:txBody>
                    <a:bodyPr/>
                    <a:lstStyle/>
                    <a:p>
                      <a:r>
                        <a:rPr lang="en-US" dirty="0"/>
                        <a:t>- Surface finish – dimensional stability</a:t>
                      </a:r>
                    </a:p>
                  </a:txBody>
                  <a:tcPr/>
                </a:tc>
                <a:tc>
                  <a:txBody>
                    <a:bodyPr/>
                    <a:lstStyle/>
                    <a:p>
                      <a:r>
                        <a:rPr lang="en-US" dirty="0"/>
                        <a:t>- Potential of deformation and surface issues</a:t>
                      </a:r>
                    </a:p>
                  </a:txBody>
                  <a:tcPr/>
                </a:tc>
                <a:tc>
                  <a:txBody>
                    <a:bodyPr/>
                    <a:lstStyle/>
                    <a:p>
                      <a:r>
                        <a:rPr lang="en-US" dirty="0"/>
                        <a:t>- Great dimensional stability and superior surface finish</a:t>
                      </a:r>
                    </a:p>
                  </a:txBody>
                  <a:tcPr/>
                </a:tc>
                <a:extLst>
                  <a:ext uri="{0D108BD9-81ED-4DB2-BD59-A6C34878D82A}">
                    <a16:rowId xmlns:a16="http://schemas.microsoft.com/office/drawing/2014/main" val="179128745"/>
                  </a:ext>
                </a:extLst>
              </a:tr>
              <a:tr h="370840">
                <a:tc>
                  <a:txBody>
                    <a:bodyPr/>
                    <a:lstStyle/>
                    <a:p>
                      <a:r>
                        <a:rPr lang="en-US" dirty="0"/>
                        <a:t>- Delivery time vs quantity</a:t>
                      </a:r>
                    </a:p>
                  </a:txBody>
                  <a:tcPr/>
                </a:tc>
                <a:tc>
                  <a:txBody>
                    <a:bodyPr/>
                    <a:lstStyle/>
                    <a:p>
                      <a:r>
                        <a:rPr lang="en-US" dirty="0"/>
                        <a:t>4-6 weeks for 1 mandrel</a:t>
                      </a:r>
                    </a:p>
                    <a:p>
                      <a:r>
                        <a:rPr lang="en-US" dirty="0"/>
                        <a:t>Up to 3 mandrels per week </a:t>
                      </a:r>
                    </a:p>
                  </a:txBody>
                  <a:tcPr/>
                </a:tc>
                <a:tc>
                  <a:txBody>
                    <a:bodyPr/>
                    <a:lstStyle/>
                    <a:p>
                      <a:r>
                        <a:rPr lang="en-US" dirty="0"/>
                        <a:t>1-2 weeks for first mandrel</a:t>
                      </a:r>
                    </a:p>
                    <a:p>
                      <a:r>
                        <a:rPr lang="en-US" dirty="0"/>
                        <a:t>Up to 50 mandrels per week</a:t>
                      </a:r>
                    </a:p>
                  </a:txBody>
                  <a:tcPr/>
                </a:tc>
                <a:extLst>
                  <a:ext uri="{0D108BD9-81ED-4DB2-BD59-A6C34878D82A}">
                    <a16:rowId xmlns:a16="http://schemas.microsoft.com/office/drawing/2014/main" val="3562118121"/>
                  </a:ext>
                </a:extLst>
              </a:tr>
              <a:tr h="370840">
                <a:tc>
                  <a:txBody>
                    <a:bodyPr/>
                    <a:lstStyle/>
                    <a:p>
                      <a:r>
                        <a:rPr lang="en-US" dirty="0"/>
                        <a:t>- Mandrel prices</a:t>
                      </a:r>
                    </a:p>
                  </a:txBody>
                  <a:tcPr/>
                </a:tc>
                <a:tc>
                  <a:txBody>
                    <a:bodyPr/>
                    <a:lstStyle/>
                    <a:p>
                      <a:r>
                        <a:rPr lang="en-US" dirty="0"/>
                        <a:t>- 1 x Prototype = 50% less expensive than SOLTEC</a:t>
                      </a:r>
                    </a:p>
                  </a:txBody>
                  <a:tcPr/>
                </a:tc>
                <a:tc>
                  <a:txBody>
                    <a:bodyPr/>
                    <a:lstStyle/>
                    <a:p>
                      <a:pPr marL="285750" indent="-285750">
                        <a:buFontTx/>
                        <a:buChar char="-"/>
                      </a:pPr>
                      <a:r>
                        <a:rPr lang="en-US" dirty="0"/>
                        <a:t>More than 2 x mandrels, prices normally reduce by 50 to 75%</a:t>
                      </a:r>
                    </a:p>
                  </a:txBody>
                  <a:tcPr/>
                </a:tc>
                <a:extLst>
                  <a:ext uri="{0D108BD9-81ED-4DB2-BD59-A6C34878D82A}">
                    <a16:rowId xmlns:a16="http://schemas.microsoft.com/office/drawing/2014/main" val="2586691966"/>
                  </a:ext>
                </a:extLst>
              </a:tr>
              <a:tr h="370840">
                <a:tc>
                  <a:txBody>
                    <a:bodyPr/>
                    <a:lstStyle/>
                    <a:p>
                      <a:r>
                        <a:rPr lang="en-US" dirty="0"/>
                        <a:t>- Wash-out of mandrel</a:t>
                      </a:r>
                    </a:p>
                  </a:txBody>
                  <a:tcPr/>
                </a:tc>
                <a:tc>
                  <a:txBody>
                    <a:bodyPr/>
                    <a:lstStyle/>
                    <a:p>
                      <a:r>
                        <a:rPr lang="en-US" dirty="0"/>
                        <a:t>Same</a:t>
                      </a:r>
                    </a:p>
                  </a:txBody>
                  <a:tcPr/>
                </a:tc>
                <a:tc>
                  <a:txBody>
                    <a:bodyPr/>
                    <a:lstStyle/>
                    <a:p>
                      <a:r>
                        <a:rPr lang="en-US" dirty="0"/>
                        <a:t>Same</a:t>
                      </a:r>
                    </a:p>
                  </a:txBody>
                  <a:tcPr/>
                </a:tc>
                <a:extLst>
                  <a:ext uri="{0D108BD9-81ED-4DB2-BD59-A6C34878D82A}">
                    <a16:rowId xmlns:a16="http://schemas.microsoft.com/office/drawing/2014/main" val="1359016024"/>
                  </a:ext>
                </a:extLst>
              </a:tr>
            </a:tbl>
          </a:graphicData>
        </a:graphic>
      </p:graphicFrame>
      <p:sp>
        <p:nvSpPr>
          <p:cNvPr id="7" name="TextBox 6">
            <a:extLst>
              <a:ext uri="{FF2B5EF4-FFF2-40B4-BE49-F238E27FC236}">
                <a16:creationId xmlns:a16="http://schemas.microsoft.com/office/drawing/2014/main" id="{92C5E14E-A89A-4D55-A880-4952DF5CFB0D}"/>
              </a:ext>
            </a:extLst>
          </p:cNvPr>
          <p:cNvSpPr txBox="1"/>
          <p:nvPr/>
        </p:nvSpPr>
        <p:spPr>
          <a:xfrm>
            <a:off x="829250" y="270075"/>
            <a:ext cx="9514029" cy="523220"/>
          </a:xfrm>
          <a:prstGeom prst="rect">
            <a:avLst/>
          </a:prstGeom>
          <a:noFill/>
        </p:spPr>
        <p:txBody>
          <a:bodyPr wrap="square" rtlCol="0">
            <a:spAutoFit/>
          </a:bodyPr>
          <a:lstStyle/>
          <a:p>
            <a:pPr algn="ctr"/>
            <a:r>
              <a:rPr lang="en-US" sz="2800" dirty="0">
                <a:solidFill>
                  <a:schemeClr val="accent1">
                    <a:lumMod val="50000"/>
                  </a:schemeClr>
                </a:solidFill>
                <a:latin typeface="Colonna MT" panose="04020805060202030203" pitchFamily="82" charset="0"/>
              </a:rPr>
              <a:t>- </a:t>
            </a:r>
            <a:r>
              <a:rPr lang="en-US" sz="2400" dirty="0">
                <a:solidFill>
                  <a:schemeClr val="accent1">
                    <a:lumMod val="50000"/>
                  </a:schemeClr>
                </a:solidFill>
                <a:latin typeface="Colonna MT" panose="04020805060202030203" pitchFamily="82" charset="0"/>
              </a:rPr>
              <a:t>RAPID PRODUCTION OF WATER SOLUBLE CORES -</a:t>
            </a:r>
            <a:endParaRPr lang="en-US" sz="3600" dirty="0">
              <a:solidFill>
                <a:schemeClr val="accent1">
                  <a:lumMod val="50000"/>
                </a:schemeClr>
              </a:solidFill>
              <a:latin typeface="Colonna MT" panose="04020805060202030203" pitchFamily="82" charset="0"/>
            </a:endParaRPr>
          </a:p>
        </p:txBody>
      </p:sp>
    </p:spTree>
    <p:extLst>
      <p:ext uri="{BB962C8B-B14F-4D97-AF65-F5344CB8AC3E}">
        <p14:creationId xmlns:p14="http://schemas.microsoft.com/office/powerpoint/2010/main" val="1884425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58500" cy="1001816"/>
          </a:xfrm>
          <a:prstGeom prst="rect">
            <a:avLst/>
          </a:prstGeom>
        </p:spPr>
      </p:pic>
      <p:cxnSp>
        <p:nvCxnSpPr>
          <p:cNvPr id="3" name="Straight Connector 2"/>
          <p:cNvCxnSpPr>
            <a:cxnSpLocks/>
          </p:cNvCxnSpPr>
          <p:nvPr/>
        </p:nvCxnSpPr>
        <p:spPr>
          <a:xfrm flipV="1">
            <a:off x="0" y="1001816"/>
            <a:ext cx="12192000" cy="1325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1">
            <a:extLst>
              <a:ext uri="{FF2B5EF4-FFF2-40B4-BE49-F238E27FC236}">
                <a16:creationId xmlns:a16="http://schemas.microsoft.com/office/drawing/2014/main" id="{0EC61065-3BC5-478C-871F-EA51DBD54A7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29250" y="1637142"/>
            <a:ext cx="4986774" cy="453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a:extLst>
              <a:ext uri="{FF2B5EF4-FFF2-40B4-BE49-F238E27FC236}">
                <a16:creationId xmlns:a16="http://schemas.microsoft.com/office/drawing/2014/main" id="{80B53496-AFC4-425C-9467-5599E1477989}"/>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966867" y="1955923"/>
            <a:ext cx="4645206" cy="372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CFC7705-22AB-424C-B289-F616B9DD814E}"/>
              </a:ext>
            </a:extLst>
          </p:cNvPr>
          <p:cNvSpPr txBox="1"/>
          <p:nvPr/>
        </p:nvSpPr>
        <p:spPr>
          <a:xfrm>
            <a:off x="829250" y="270075"/>
            <a:ext cx="9514029" cy="523220"/>
          </a:xfrm>
          <a:prstGeom prst="rect">
            <a:avLst/>
          </a:prstGeom>
          <a:noFill/>
        </p:spPr>
        <p:txBody>
          <a:bodyPr wrap="square" rtlCol="0">
            <a:spAutoFit/>
          </a:bodyPr>
          <a:lstStyle/>
          <a:p>
            <a:pPr algn="ctr"/>
            <a:r>
              <a:rPr lang="en-US" sz="2800" dirty="0">
                <a:solidFill>
                  <a:schemeClr val="accent1">
                    <a:lumMod val="50000"/>
                  </a:schemeClr>
                </a:solidFill>
                <a:latin typeface="Colonna MT" panose="04020805060202030203" pitchFamily="82" charset="0"/>
              </a:rPr>
              <a:t>- </a:t>
            </a:r>
            <a:r>
              <a:rPr lang="en-US" sz="2400" dirty="0">
                <a:solidFill>
                  <a:schemeClr val="accent1">
                    <a:lumMod val="50000"/>
                  </a:schemeClr>
                </a:solidFill>
                <a:latin typeface="Colonna MT" panose="04020805060202030203" pitchFamily="82" charset="0"/>
              </a:rPr>
              <a:t>RAPID PRODUCTION OF WATER SOLUBLE CORES -</a:t>
            </a:r>
            <a:endParaRPr lang="en-US" sz="3600" dirty="0">
              <a:solidFill>
                <a:schemeClr val="accent1">
                  <a:lumMod val="50000"/>
                </a:schemeClr>
              </a:solidFill>
              <a:latin typeface="Colonna MT" panose="04020805060202030203" pitchFamily="82" charset="0"/>
            </a:endParaRPr>
          </a:p>
        </p:txBody>
      </p:sp>
    </p:spTree>
    <p:extLst>
      <p:ext uri="{BB962C8B-B14F-4D97-AF65-F5344CB8AC3E}">
        <p14:creationId xmlns:p14="http://schemas.microsoft.com/office/powerpoint/2010/main" val="88402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4CCBC69-B2F5-4956-B98C-51326F0EC777}"/>
              </a:ext>
            </a:extLst>
          </p:cNvPr>
          <p:cNvGraphicFramePr>
            <a:graphicFrameLocks noGrp="1"/>
          </p:cNvGraphicFramePr>
          <p:nvPr>
            <p:ph idx="1"/>
            <p:extLst>
              <p:ext uri="{D42A27DB-BD31-4B8C-83A1-F6EECF244321}">
                <p14:modId xmlns:p14="http://schemas.microsoft.com/office/powerpoint/2010/main" val="2103956142"/>
              </p:ext>
            </p:extLst>
          </p:nvPr>
        </p:nvGraphicFramePr>
        <p:xfrm>
          <a:off x="677862" y="1417739"/>
          <a:ext cx="10286549" cy="462428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9D386EA-57C5-4053-AA02-6E4F9C7E31B1}"/>
              </a:ext>
            </a:extLst>
          </p:cNvPr>
          <p:cNvSpPr txBox="1"/>
          <p:nvPr/>
        </p:nvSpPr>
        <p:spPr>
          <a:xfrm>
            <a:off x="829250" y="270075"/>
            <a:ext cx="9514029" cy="523220"/>
          </a:xfrm>
          <a:prstGeom prst="rect">
            <a:avLst/>
          </a:prstGeom>
          <a:noFill/>
        </p:spPr>
        <p:txBody>
          <a:bodyPr wrap="square" rtlCol="0">
            <a:spAutoFit/>
          </a:bodyPr>
          <a:lstStyle/>
          <a:p>
            <a:pPr algn="ctr"/>
            <a:r>
              <a:rPr lang="en-US" sz="2800" dirty="0">
                <a:solidFill>
                  <a:schemeClr val="accent1">
                    <a:lumMod val="50000"/>
                  </a:schemeClr>
                </a:solidFill>
                <a:latin typeface="Colonna MT" panose="04020805060202030203" pitchFamily="82" charset="0"/>
              </a:rPr>
              <a:t>- </a:t>
            </a:r>
            <a:r>
              <a:rPr lang="en-US" sz="2400" dirty="0">
                <a:solidFill>
                  <a:schemeClr val="accent1">
                    <a:lumMod val="50000"/>
                  </a:schemeClr>
                </a:solidFill>
                <a:latin typeface="Colonna MT" panose="04020805060202030203" pitchFamily="82" charset="0"/>
              </a:rPr>
              <a:t>RAPID PRODUCTION OF WATER SOLUBLE CORES -</a:t>
            </a:r>
            <a:endParaRPr lang="en-US" sz="3600" dirty="0">
              <a:solidFill>
                <a:schemeClr val="accent1">
                  <a:lumMod val="50000"/>
                </a:schemeClr>
              </a:solidFill>
              <a:latin typeface="Colonna MT" panose="04020805060202030203" pitchFamily="82" charset="0"/>
            </a:endParaRPr>
          </a:p>
        </p:txBody>
      </p:sp>
      <p:pic>
        <p:nvPicPr>
          <p:cNvPr id="5" name="Picture 4">
            <a:extLst>
              <a:ext uri="{FF2B5EF4-FFF2-40B4-BE49-F238E27FC236}">
                <a16:creationId xmlns:a16="http://schemas.microsoft.com/office/drawing/2014/main" id="{E002D2BE-3FF6-4B45-9F61-B6C441DEA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58500" cy="1001816"/>
          </a:xfrm>
          <a:prstGeom prst="rect">
            <a:avLst/>
          </a:prstGeom>
        </p:spPr>
      </p:pic>
      <p:cxnSp>
        <p:nvCxnSpPr>
          <p:cNvPr id="6" name="Straight Connector 5">
            <a:extLst>
              <a:ext uri="{FF2B5EF4-FFF2-40B4-BE49-F238E27FC236}">
                <a16:creationId xmlns:a16="http://schemas.microsoft.com/office/drawing/2014/main" id="{501891F3-79F8-48CD-BAEF-4B88CE319B6B}"/>
              </a:ext>
            </a:extLst>
          </p:cNvPr>
          <p:cNvCxnSpPr>
            <a:cxnSpLocks/>
          </p:cNvCxnSpPr>
          <p:nvPr/>
        </p:nvCxnSpPr>
        <p:spPr>
          <a:xfrm flipV="1">
            <a:off x="0" y="1001816"/>
            <a:ext cx="12192000" cy="1325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09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58500" cy="1001816"/>
          </a:xfrm>
          <a:prstGeom prst="rect">
            <a:avLst/>
          </a:prstGeom>
        </p:spPr>
      </p:pic>
      <p:cxnSp>
        <p:nvCxnSpPr>
          <p:cNvPr id="3" name="Straight Connector 2"/>
          <p:cNvCxnSpPr>
            <a:cxnSpLocks/>
          </p:cNvCxnSpPr>
          <p:nvPr/>
        </p:nvCxnSpPr>
        <p:spPr>
          <a:xfrm flipV="1">
            <a:off x="0" y="1001816"/>
            <a:ext cx="12192000" cy="1325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AutoShape 2">
            <a:extLst>
              <a:ext uri="{FF2B5EF4-FFF2-40B4-BE49-F238E27FC236}">
                <a16:creationId xmlns:a16="http://schemas.microsoft.com/office/drawing/2014/main" id="{7C267E6A-CF8A-40AD-A3BC-A40657E0633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01C7C46F-5548-4644-835A-243456529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14" y="954107"/>
            <a:ext cx="12192000" cy="5480050"/>
          </a:xfrm>
          <a:prstGeom prst="rect">
            <a:avLst/>
          </a:prstGeom>
        </p:spPr>
      </p:pic>
      <p:sp>
        <p:nvSpPr>
          <p:cNvPr id="8" name="TextBox 7">
            <a:extLst>
              <a:ext uri="{FF2B5EF4-FFF2-40B4-BE49-F238E27FC236}">
                <a16:creationId xmlns:a16="http://schemas.microsoft.com/office/drawing/2014/main" id="{B788BCF9-F801-4B30-A9B0-182EF11006BF}"/>
              </a:ext>
            </a:extLst>
          </p:cNvPr>
          <p:cNvSpPr txBox="1"/>
          <p:nvPr/>
        </p:nvSpPr>
        <p:spPr>
          <a:xfrm>
            <a:off x="829250" y="270075"/>
            <a:ext cx="9514029" cy="523220"/>
          </a:xfrm>
          <a:prstGeom prst="rect">
            <a:avLst/>
          </a:prstGeom>
          <a:noFill/>
        </p:spPr>
        <p:txBody>
          <a:bodyPr wrap="square" rtlCol="0">
            <a:spAutoFit/>
          </a:bodyPr>
          <a:lstStyle/>
          <a:p>
            <a:pPr algn="ctr"/>
            <a:r>
              <a:rPr lang="en-US" sz="2800" dirty="0">
                <a:solidFill>
                  <a:schemeClr val="accent1">
                    <a:lumMod val="50000"/>
                  </a:schemeClr>
                </a:solidFill>
                <a:latin typeface="Colonna MT" panose="04020805060202030203" pitchFamily="82" charset="0"/>
              </a:rPr>
              <a:t>- </a:t>
            </a:r>
            <a:r>
              <a:rPr lang="en-US" sz="2400" dirty="0">
                <a:solidFill>
                  <a:schemeClr val="accent1">
                    <a:lumMod val="50000"/>
                  </a:schemeClr>
                </a:solidFill>
                <a:latin typeface="Colonna MT" panose="04020805060202030203" pitchFamily="82" charset="0"/>
              </a:rPr>
              <a:t>RAPID PRODUCTION OF WATER SOLUBLE CORES -</a:t>
            </a:r>
            <a:endParaRPr lang="en-US" sz="3600" dirty="0">
              <a:solidFill>
                <a:schemeClr val="accent1">
                  <a:lumMod val="50000"/>
                </a:schemeClr>
              </a:solidFill>
              <a:latin typeface="Colonna MT" panose="04020805060202030203" pitchFamily="82" charset="0"/>
            </a:endParaRPr>
          </a:p>
        </p:txBody>
      </p:sp>
    </p:spTree>
    <p:extLst>
      <p:ext uri="{BB962C8B-B14F-4D97-AF65-F5344CB8AC3E}">
        <p14:creationId xmlns:p14="http://schemas.microsoft.com/office/powerpoint/2010/main" val="1785045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58500" cy="1001816"/>
          </a:xfrm>
          <a:prstGeom prst="rect">
            <a:avLst/>
          </a:prstGeom>
        </p:spPr>
      </p:pic>
      <p:cxnSp>
        <p:nvCxnSpPr>
          <p:cNvPr id="3" name="Straight Connector 2"/>
          <p:cNvCxnSpPr>
            <a:cxnSpLocks/>
          </p:cNvCxnSpPr>
          <p:nvPr/>
        </p:nvCxnSpPr>
        <p:spPr>
          <a:xfrm flipV="1">
            <a:off x="0" y="1001816"/>
            <a:ext cx="12192000" cy="1325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AutoShape 2">
            <a:extLst>
              <a:ext uri="{FF2B5EF4-FFF2-40B4-BE49-F238E27FC236}">
                <a16:creationId xmlns:a16="http://schemas.microsoft.com/office/drawing/2014/main" id="{7C267E6A-CF8A-40AD-A3BC-A40657E0633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43C565A6-D0B9-4234-9568-159638D45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5870"/>
            <a:ext cx="12192000" cy="5480050"/>
          </a:xfrm>
          <a:prstGeom prst="rect">
            <a:avLst/>
          </a:prstGeom>
        </p:spPr>
      </p:pic>
      <p:sp>
        <p:nvSpPr>
          <p:cNvPr id="7" name="TextBox 6">
            <a:extLst>
              <a:ext uri="{FF2B5EF4-FFF2-40B4-BE49-F238E27FC236}">
                <a16:creationId xmlns:a16="http://schemas.microsoft.com/office/drawing/2014/main" id="{0F8A66D6-C525-4DDB-BF1E-51DC299F13EF}"/>
              </a:ext>
            </a:extLst>
          </p:cNvPr>
          <p:cNvSpPr txBox="1"/>
          <p:nvPr/>
        </p:nvSpPr>
        <p:spPr>
          <a:xfrm>
            <a:off x="829250" y="270075"/>
            <a:ext cx="9514029" cy="523220"/>
          </a:xfrm>
          <a:prstGeom prst="rect">
            <a:avLst/>
          </a:prstGeom>
          <a:noFill/>
        </p:spPr>
        <p:txBody>
          <a:bodyPr wrap="square" rtlCol="0">
            <a:spAutoFit/>
          </a:bodyPr>
          <a:lstStyle/>
          <a:p>
            <a:pPr algn="ctr"/>
            <a:r>
              <a:rPr lang="en-US" sz="2800" dirty="0">
                <a:solidFill>
                  <a:schemeClr val="accent1">
                    <a:lumMod val="50000"/>
                  </a:schemeClr>
                </a:solidFill>
                <a:latin typeface="Colonna MT" panose="04020805060202030203" pitchFamily="82" charset="0"/>
              </a:rPr>
              <a:t>- </a:t>
            </a:r>
            <a:r>
              <a:rPr lang="en-US" sz="2400" dirty="0">
                <a:solidFill>
                  <a:schemeClr val="accent1">
                    <a:lumMod val="50000"/>
                  </a:schemeClr>
                </a:solidFill>
                <a:latin typeface="Colonna MT" panose="04020805060202030203" pitchFamily="82" charset="0"/>
              </a:rPr>
              <a:t>RAPID PRODUCTION OF WATER SOLUBLE CORES -</a:t>
            </a:r>
            <a:endParaRPr lang="en-US" sz="3600" dirty="0">
              <a:solidFill>
                <a:schemeClr val="accent1">
                  <a:lumMod val="50000"/>
                </a:schemeClr>
              </a:solidFill>
              <a:latin typeface="Colonna MT" panose="04020805060202030203" pitchFamily="82" charset="0"/>
            </a:endParaRPr>
          </a:p>
        </p:txBody>
      </p:sp>
    </p:spTree>
    <p:extLst>
      <p:ext uri="{BB962C8B-B14F-4D97-AF65-F5344CB8AC3E}">
        <p14:creationId xmlns:p14="http://schemas.microsoft.com/office/powerpoint/2010/main" val="75880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58500" cy="1001816"/>
          </a:xfrm>
          <a:prstGeom prst="rect">
            <a:avLst/>
          </a:prstGeom>
        </p:spPr>
      </p:pic>
      <p:cxnSp>
        <p:nvCxnSpPr>
          <p:cNvPr id="3" name="Straight Connector 2"/>
          <p:cNvCxnSpPr>
            <a:cxnSpLocks/>
          </p:cNvCxnSpPr>
          <p:nvPr/>
        </p:nvCxnSpPr>
        <p:spPr>
          <a:xfrm flipV="1">
            <a:off x="0" y="1001816"/>
            <a:ext cx="12192000" cy="1325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AutoShape 2">
            <a:extLst>
              <a:ext uri="{FF2B5EF4-FFF2-40B4-BE49-F238E27FC236}">
                <a16:creationId xmlns:a16="http://schemas.microsoft.com/office/drawing/2014/main" id="{7C267E6A-CF8A-40AD-A3BC-A40657E0633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C48055B0-1F67-4F52-BA2C-2EC3A8A2E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563425" y="-1102175"/>
            <a:ext cx="4473303" cy="9941653"/>
          </a:xfrm>
          <a:prstGeom prst="rect">
            <a:avLst/>
          </a:prstGeom>
        </p:spPr>
      </p:pic>
      <p:sp>
        <p:nvSpPr>
          <p:cNvPr id="8" name="TextBox 7">
            <a:extLst>
              <a:ext uri="{FF2B5EF4-FFF2-40B4-BE49-F238E27FC236}">
                <a16:creationId xmlns:a16="http://schemas.microsoft.com/office/drawing/2014/main" id="{F888777D-EDE9-42F1-8732-C8324CBA36BD}"/>
              </a:ext>
            </a:extLst>
          </p:cNvPr>
          <p:cNvSpPr txBox="1"/>
          <p:nvPr/>
        </p:nvSpPr>
        <p:spPr>
          <a:xfrm>
            <a:off x="829250" y="270075"/>
            <a:ext cx="9514029" cy="523220"/>
          </a:xfrm>
          <a:prstGeom prst="rect">
            <a:avLst/>
          </a:prstGeom>
          <a:noFill/>
        </p:spPr>
        <p:txBody>
          <a:bodyPr wrap="square" rtlCol="0">
            <a:spAutoFit/>
          </a:bodyPr>
          <a:lstStyle/>
          <a:p>
            <a:pPr algn="ctr"/>
            <a:r>
              <a:rPr lang="en-US" sz="2800" dirty="0">
                <a:solidFill>
                  <a:schemeClr val="accent1">
                    <a:lumMod val="50000"/>
                  </a:schemeClr>
                </a:solidFill>
                <a:latin typeface="Colonna MT" panose="04020805060202030203" pitchFamily="82" charset="0"/>
              </a:rPr>
              <a:t>- </a:t>
            </a:r>
            <a:r>
              <a:rPr lang="en-US" sz="2400" dirty="0">
                <a:solidFill>
                  <a:schemeClr val="accent1">
                    <a:lumMod val="50000"/>
                  </a:schemeClr>
                </a:solidFill>
                <a:latin typeface="Colonna MT" panose="04020805060202030203" pitchFamily="82" charset="0"/>
              </a:rPr>
              <a:t>RAPID PRODUCTION OF WATER SOLUBLE CORES -</a:t>
            </a:r>
            <a:endParaRPr lang="en-US" sz="3600" dirty="0">
              <a:solidFill>
                <a:schemeClr val="accent1">
                  <a:lumMod val="50000"/>
                </a:schemeClr>
              </a:solidFill>
              <a:latin typeface="Colonna MT" panose="04020805060202030203" pitchFamily="82" charset="0"/>
            </a:endParaRPr>
          </a:p>
        </p:txBody>
      </p:sp>
    </p:spTree>
    <p:extLst>
      <p:ext uri="{BB962C8B-B14F-4D97-AF65-F5344CB8AC3E}">
        <p14:creationId xmlns:p14="http://schemas.microsoft.com/office/powerpoint/2010/main" val="85467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58500" cy="1001816"/>
          </a:xfrm>
          <a:prstGeom prst="rect">
            <a:avLst/>
          </a:prstGeom>
        </p:spPr>
      </p:pic>
      <p:cxnSp>
        <p:nvCxnSpPr>
          <p:cNvPr id="3" name="Straight Connector 2"/>
          <p:cNvCxnSpPr>
            <a:cxnSpLocks/>
          </p:cNvCxnSpPr>
          <p:nvPr/>
        </p:nvCxnSpPr>
        <p:spPr>
          <a:xfrm flipV="1">
            <a:off x="0" y="1001816"/>
            <a:ext cx="12192000" cy="1325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AutoShape 2">
            <a:extLst>
              <a:ext uri="{FF2B5EF4-FFF2-40B4-BE49-F238E27FC236}">
                <a16:creationId xmlns:a16="http://schemas.microsoft.com/office/drawing/2014/main" id="{7C267E6A-CF8A-40AD-A3BC-A40657E0633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1D034D09-7021-4480-9A63-8515BB6DF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2777"/>
            <a:ext cx="12192000" cy="5486400"/>
          </a:xfrm>
          <a:prstGeom prst="rect">
            <a:avLst/>
          </a:prstGeom>
        </p:spPr>
      </p:pic>
      <p:sp>
        <p:nvSpPr>
          <p:cNvPr id="7" name="TextBox 6">
            <a:extLst>
              <a:ext uri="{FF2B5EF4-FFF2-40B4-BE49-F238E27FC236}">
                <a16:creationId xmlns:a16="http://schemas.microsoft.com/office/drawing/2014/main" id="{E2A04CE6-0169-4EB8-9FC8-F8F632DD5933}"/>
              </a:ext>
            </a:extLst>
          </p:cNvPr>
          <p:cNvSpPr txBox="1"/>
          <p:nvPr/>
        </p:nvSpPr>
        <p:spPr>
          <a:xfrm>
            <a:off x="829250" y="270075"/>
            <a:ext cx="9514029" cy="523220"/>
          </a:xfrm>
          <a:prstGeom prst="rect">
            <a:avLst/>
          </a:prstGeom>
          <a:noFill/>
        </p:spPr>
        <p:txBody>
          <a:bodyPr wrap="square" rtlCol="0">
            <a:spAutoFit/>
          </a:bodyPr>
          <a:lstStyle/>
          <a:p>
            <a:pPr algn="ctr"/>
            <a:r>
              <a:rPr lang="en-US" sz="2800" dirty="0">
                <a:solidFill>
                  <a:schemeClr val="accent1">
                    <a:lumMod val="50000"/>
                  </a:schemeClr>
                </a:solidFill>
                <a:latin typeface="Colonna MT" panose="04020805060202030203" pitchFamily="82" charset="0"/>
              </a:rPr>
              <a:t>- </a:t>
            </a:r>
            <a:r>
              <a:rPr lang="en-US" sz="2400" dirty="0">
                <a:solidFill>
                  <a:schemeClr val="accent1">
                    <a:lumMod val="50000"/>
                  </a:schemeClr>
                </a:solidFill>
                <a:latin typeface="Colonna MT" panose="04020805060202030203" pitchFamily="82" charset="0"/>
              </a:rPr>
              <a:t>RAPID PRODUCTION OF WATER SOLUBLE CORES -</a:t>
            </a:r>
            <a:endParaRPr lang="en-US" sz="3600" dirty="0">
              <a:solidFill>
                <a:schemeClr val="accent1">
                  <a:lumMod val="50000"/>
                </a:schemeClr>
              </a:solidFill>
              <a:latin typeface="Colonna MT" panose="04020805060202030203" pitchFamily="82" charset="0"/>
            </a:endParaRPr>
          </a:p>
        </p:txBody>
      </p:sp>
    </p:spTree>
    <p:extLst>
      <p:ext uri="{BB962C8B-B14F-4D97-AF65-F5344CB8AC3E}">
        <p14:creationId xmlns:p14="http://schemas.microsoft.com/office/powerpoint/2010/main" val="2133233520"/>
      </p:ext>
    </p:extLst>
  </p:cSld>
  <p:clrMapOvr>
    <a:masterClrMapping/>
  </p:clrMapOvr>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33246</TotalTime>
  <Words>372</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Colonna MT</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Jens</dc:creator>
  <cp:lastModifiedBy>Jens</cp:lastModifiedBy>
  <cp:revision>408</cp:revision>
  <dcterms:created xsi:type="dcterms:W3CDTF">2017-02-20T22:24:20Z</dcterms:created>
  <dcterms:modified xsi:type="dcterms:W3CDTF">2022-09-02T15:49:39Z</dcterms:modified>
</cp:coreProperties>
</file>